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2" r:id="rId6"/>
    <p:sldId id="261" r:id="rId7"/>
    <p:sldId id="260" r:id="rId8"/>
    <p:sldId id="263" r:id="rId9"/>
    <p:sldId id="266" r:id="rId10"/>
    <p:sldId id="264" r:id="rId11"/>
    <p:sldId id="265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Roboto" panose="020B0604020202020204" charset="0"/>
      <p:regular r:id="rId18"/>
    </p:embeddedFont>
    <p:embeddedFont>
      <p:font typeface="Roboto Slab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413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9B5B40-7421-4360-87C5-5377C61BB1F0}" type="doc">
      <dgm:prSet loTypeId="urn:microsoft.com/office/officeart/2008/layout/RadialCluster" loCatId="cycle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F2FFBAFF-93C3-487C-9AAA-960D6B53D2DC}">
      <dgm:prSet phldrT="[Text]" custT="1"/>
      <dgm:spPr/>
      <dgm:t>
        <a:bodyPr/>
        <a:lstStyle/>
        <a:p>
          <a:r>
            <a:rPr lang="en-IN" sz="3600" dirty="0"/>
            <a:t>USP</a:t>
          </a:r>
        </a:p>
        <a:p>
          <a:r>
            <a:rPr lang="en-IN" sz="1600" dirty="0"/>
            <a:t>(Extra Features)</a:t>
          </a:r>
        </a:p>
      </dgm:t>
    </dgm:pt>
    <dgm:pt modelId="{6DC7449C-F428-4E29-B2B0-6E19D4E23FF3}" type="parTrans" cxnId="{4BB1F0EC-D824-4F1F-B597-ACFEA4D69FD2}">
      <dgm:prSet/>
      <dgm:spPr/>
      <dgm:t>
        <a:bodyPr/>
        <a:lstStyle/>
        <a:p>
          <a:endParaRPr lang="en-IN"/>
        </a:p>
      </dgm:t>
    </dgm:pt>
    <dgm:pt modelId="{BCF546C9-DC2C-47DF-AFA6-57C52E5EC8D4}" type="sibTrans" cxnId="{4BB1F0EC-D824-4F1F-B597-ACFEA4D69FD2}">
      <dgm:prSet/>
      <dgm:spPr/>
      <dgm:t>
        <a:bodyPr/>
        <a:lstStyle/>
        <a:p>
          <a:endParaRPr lang="en-IN"/>
        </a:p>
      </dgm:t>
    </dgm:pt>
    <dgm:pt modelId="{879182A0-E389-4CA4-8077-1E724AA520EC}">
      <dgm:prSet phldrT="[Text]" custT="1"/>
      <dgm:spPr/>
      <dgm:t>
        <a:bodyPr/>
        <a:lstStyle/>
        <a:p>
          <a:r>
            <a:rPr lang="en-IN" sz="1800" dirty="0"/>
            <a:t>Pseudo Calling</a:t>
          </a:r>
        </a:p>
      </dgm:t>
    </dgm:pt>
    <dgm:pt modelId="{31994B2F-2324-4ED5-B8C2-7D2570A9DF8A}" type="parTrans" cxnId="{7057B0B0-DF44-419F-8AA7-E4BD1522DB77}">
      <dgm:prSet/>
      <dgm:spPr/>
      <dgm:t>
        <a:bodyPr/>
        <a:lstStyle/>
        <a:p>
          <a:endParaRPr lang="en-IN"/>
        </a:p>
      </dgm:t>
    </dgm:pt>
    <dgm:pt modelId="{36D5FD29-0B48-42C9-8E9E-B33DDA95A4A1}" type="sibTrans" cxnId="{7057B0B0-DF44-419F-8AA7-E4BD1522DB77}">
      <dgm:prSet/>
      <dgm:spPr/>
      <dgm:t>
        <a:bodyPr/>
        <a:lstStyle/>
        <a:p>
          <a:endParaRPr lang="en-IN"/>
        </a:p>
      </dgm:t>
    </dgm:pt>
    <dgm:pt modelId="{9D9A828C-9D80-43E7-A0B1-9336EB7CC97B}">
      <dgm:prSet phldrT="[Text]" custT="1"/>
      <dgm:spPr/>
      <dgm:t>
        <a:bodyPr/>
        <a:lstStyle/>
        <a:p>
          <a:r>
            <a:rPr lang="en-IN" sz="2000" dirty="0"/>
            <a:t>Safe Zone Detection</a:t>
          </a:r>
        </a:p>
      </dgm:t>
    </dgm:pt>
    <dgm:pt modelId="{6CE340C1-6F45-4332-9266-E878E8037317}" type="parTrans" cxnId="{0FAB6E11-BE57-4D53-A42C-E8E761D943FA}">
      <dgm:prSet/>
      <dgm:spPr/>
      <dgm:t>
        <a:bodyPr/>
        <a:lstStyle/>
        <a:p>
          <a:endParaRPr lang="en-IN"/>
        </a:p>
      </dgm:t>
    </dgm:pt>
    <dgm:pt modelId="{7726662B-0447-40F0-AE25-0821B02B767B}" type="sibTrans" cxnId="{0FAB6E11-BE57-4D53-A42C-E8E761D943FA}">
      <dgm:prSet/>
      <dgm:spPr/>
      <dgm:t>
        <a:bodyPr/>
        <a:lstStyle/>
        <a:p>
          <a:endParaRPr lang="en-IN"/>
        </a:p>
      </dgm:t>
    </dgm:pt>
    <dgm:pt modelId="{F47B3854-2CE0-4B33-BA67-9331AB096C42}">
      <dgm:prSet phldrT="[Text]" custT="1"/>
      <dgm:spPr/>
      <dgm:t>
        <a:bodyPr/>
        <a:lstStyle/>
        <a:p>
          <a:r>
            <a:rPr lang="en-IN" sz="2000" dirty="0"/>
            <a:t>Incident Reporting</a:t>
          </a:r>
        </a:p>
      </dgm:t>
    </dgm:pt>
    <dgm:pt modelId="{FBFA2BF5-8BC8-4977-9AC6-1DD7CB63BD12}" type="parTrans" cxnId="{C9BEE9C7-DBA8-4E55-9092-30F67EBAC899}">
      <dgm:prSet/>
      <dgm:spPr/>
      <dgm:t>
        <a:bodyPr/>
        <a:lstStyle/>
        <a:p>
          <a:endParaRPr lang="en-IN"/>
        </a:p>
      </dgm:t>
    </dgm:pt>
    <dgm:pt modelId="{DB4424F4-1C98-4BEB-ADB5-2D8E8444DBBB}" type="sibTrans" cxnId="{C9BEE9C7-DBA8-4E55-9092-30F67EBAC899}">
      <dgm:prSet/>
      <dgm:spPr/>
      <dgm:t>
        <a:bodyPr/>
        <a:lstStyle/>
        <a:p>
          <a:endParaRPr lang="en-IN"/>
        </a:p>
      </dgm:t>
    </dgm:pt>
    <dgm:pt modelId="{2A31ABE2-B3B2-447A-AE25-C55AE19CB1AE}">
      <dgm:prSet phldrT="[Text]" custT="1"/>
      <dgm:spPr/>
      <dgm:t>
        <a:bodyPr/>
        <a:lstStyle/>
        <a:p>
          <a:r>
            <a:rPr lang="en-IN" sz="2000" dirty="0"/>
            <a:t>Safety</a:t>
          </a:r>
          <a:r>
            <a:rPr lang="en-IN" sz="2000" baseline="0" dirty="0"/>
            <a:t> Score</a:t>
          </a:r>
          <a:endParaRPr lang="en-IN" sz="2000" dirty="0"/>
        </a:p>
      </dgm:t>
    </dgm:pt>
    <dgm:pt modelId="{E3A9C479-5236-47B3-99C7-303D2A5852DC}" type="parTrans" cxnId="{EBF119DB-1A20-4787-AF4D-39272B104856}">
      <dgm:prSet/>
      <dgm:spPr/>
      <dgm:t>
        <a:bodyPr/>
        <a:lstStyle/>
        <a:p>
          <a:endParaRPr lang="en-IN"/>
        </a:p>
      </dgm:t>
    </dgm:pt>
    <dgm:pt modelId="{254810A8-638F-442C-BAB0-2A9624E05CF6}" type="sibTrans" cxnId="{EBF119DB-1A20-4787-AF4D-39272B104856}">
      <dgm:prSet/>
      <dgm:spPr/>
      <dgm:t>
        <a:bodyPr/>
        <a:lstStyle/>
        <a:p>
          <a:endParaRPr lang="en-IN"/>
        </a:p>
      </dgm:t>
    </dgm:pt>
    <dgm:pt modelId="{30822B06-E63A-428E-AB21-05E81DE81587}" type="pres">
      <dgm:prSet presAssocID="{7E9B5B40-7421-4360-87C5-5377C61BB1F0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D89F5EA-A0F2-4317-9A84-B342A26F3E5D}" type="pres">
      <dgm:prSet presAssocID="{F2FFBAFF-93C3-487C-9AAA-960D6B53D2DC}" presName="singleCycle" presStyleCnt="0"/>
      <dgm:spPr/>
    </dgm:pt>
    <dgm:pt modelId="{BCC15832-71DF-40C6-BF5C-AA9592591716}" type="pres">
      <dgm:prSet presAssocID="{F2FFBAFF-93C3-487C-9AAA-960D6B53D2DC}" presName="singleCenter" presStyleLbl="node1" presStyleIdx="0" presStyleCnt="5" custScaleX="118820" custScaleY="123948">
        <dgm:presLayoutVars>
          <dgm:chMax val="7"/>
          <dgm:chPref val="7"/>
        </dgm:presLayoutVars>
      </dgm:prSet>
      <dgm:spPr/>
    </dgm:pt>
    <dgm:pt modelId="{C2A0C099-9A74-46B3-A5BF-2801FA859646}" type="pres">
      <dgm:prSet presAssocID="{31994B2F-2324-4ED5-B8C2-7D2570A9DF8A}" presName="Name56" presStyleLbl="parChTrans1D2" presStyleIdx="0" presStyleCnt="4"/>
      <dgm:spPr/>
    </dgm:pt>
    <dgm:pt modelId="{3C5A3E7C-93E6-41B8-8DFF-2B42E206550E}" type="pres">
      <dgm:prSet presAssocID="{879182A0-E389-4CA4-8077-1E724AA520EC}" presName="text0" presStyleLbl="node1" presStyleIdx="1" presStyleCnt="5" custScaleX="121341" custScaleY="125817" custRadScaleRad="108760">
        <dgm:presLayoutVars>
          <dgm:bulletEnabled val="1"/>
        </dgm:presLayoutVars>
      </dgm:prSet>
      <dgm:spPr/>
    </dgm:pt>
    <dgm:pt modelId="{ED26C7A2-9E8E-49FC-AAC9-FCDD7F2566F8}" type="pres">
      <dgm:prSet presAssocID="{6CE340C1-6F45-4332-9266-E878E8037317}" presName="Name56" presStyleLbl="parChTrans1D2" presStyleIdx="1" presStyleCnt="4"/>
      <dgm:spPr/>
    </dgm:pt>
    <dgm:pt modelId="{7DED56D1-FAFB-4BF3-93AF-FAE5FD5214BB}" type="pres">
      <dgm:prSet presAssocID="{9D9A828C-9D80-43E7-A0B1-9336EB7CC97B}" presName="text0" presStyleLbl="node1" presStyleIdx="2" presStyleCnt="5">
        <dgm:presLayoutVars>
          <dgm:bulletEnabled val="1"/>
        </dgm:presLayoutVars>
      </dgm:prSet>
      <dgm:spPr/>
    </dgm:pt>
    <dgm:pt modelId="{8F8E4C04-5163-4874-B897-F29B19C11F17}" type="pres">
      <dgm:prSet presAssocID="{E3A9C479-5236-47B3-99C7-303D2A5852DC}" presName="Name56" presStyleLbl="parChTrans1D2" presStyleIdx="2" presStyleCnt="4"/>
      <dgm:spPr/>
    </dgm:pt>
    <dgm:pt modelId="{072404EB-4C6F-4EB8-BA11-B707B210259A}" type="pres">
      <dgm:prSet presAssocID="{2A31ABE2-B3B2-447A-AE25-C55AE19CB1AE}" presName="text0" presStyleLbl="node1" presStyleIdx="3" presStyleCnt="5">
        <dgm:presLayoutVars>
          <dgm:bulletEnabled val="1"/>
        </dgm:presLayoutVars>
      </dgm:prSet>
      <dgm:spPr/>
    </dgm:pt>
    <dgm:pt modelId="{8680BEB5-ECB5-45DB-91F7-6D67E0C826F5}" type="pres">
      <dgm:prSet presAssocID="{FBFA2BF5-8BC8-4977-9AC6-1DD7CB63BD12}" presName="Name56" presStyleLbl="parChTrans1D2" presStyleIdx="3" presStyleCnt="4"/>
      <dgm:spPr/>
    </dgm:pt>
    <dgm:pt modelId="{F2D1B636-F864-4D81-875B-5608E2B953FB}" type="pres">
      <dgm:prSet presAssocID="{F47B3854-2CE0-4B33-BA67-9331AB096C42}" presName="text0" presStyleLbl="node1" presStyleIdx="4" presStyleCnt="5">
        <dgm:presLayoutVars>
          <dgm:bulletEnabled val="1"/>
        </dgm:presLayoutVars>
      </dgm:prSet>
      <dgm:spPr/>
    </dgm:pt>
  </dgm:ptLst>
  <dgm:cxnLst>
    <dgm:cxn modelId="{EA93BE02-364E-4B7B-A0D4-046192C92ABC}" type="presOf" srcId="{2A31ABE2-B3B2-447A-AE25-C55AE19CB1AE}" destId="{072404EB-4C6F-4EB8-BA11-B707B210259A}" srcOrd="0" destOrd="0" presId="urn:microsoft.com/office/officeart/2008/layout/RadialCluster"/>
    <dgm:cxn modelId="{0FAB6E11-BE57-4D53-A42C-E8E761D943FA}" srcId="{F2FFBAFF-93C3-487C-9AAA-960D6B53D2DC}" destId="{9D9A828C-9D80-43E7-A0B1-9336EB7CC97B}" srcOrd="1" destOrd="0" parTransId="{6CE340C1-6F45-4332-9266-E878E8037317}" sibTransId="{7726662B-0447-40F0-AE25-0821B02B767B}"/>
    <dgm:cxn modelId="{E624DD27-150A-412E-ABF0-E58FD859C2EC}" type="presOf" srcId="{6CE340C1-6F45-4332-9266-E878E8037317}" destId="{ED26C7A2-9E8E-49FC-AAC9-FCDD7F2566F8}" srcOrd="0" destOrd="0" presId="urn:microsoft.com/office/officeart/2008/layout/RadialCluster"/>
    <dgm:cxn modelId="{A528E533-5E0B-4678-823F-2779DDD6CC9D}" type="presOf" srcId="{879182A0-E389-4CA4-8077-1E724AA520EC}" destId="{3C5A3E7C-93E6-41B8-8DFF-2B42E206550E}" srcOrd="0" destOrd="0" presId="urn:microsoft.com/office/officeart/2008/layout/RadialCluster"/>
    <dgm:cxn modelId="{13CB6C8A-6F97-4296-BE2D-BD18CB91F9A0}" type="presOf" srcId="{9D9A828C-9D80-43E7-A0B1-9336EB7CC97B}" destId="{7DED56D1-FAFB-4BF3-93AF-FAE5FD5214BB}" srcOrd="0" destOrd="0" presId="urn:microsoft.com/office/officeart/2008/layout/RadialCluster"/>
    <dgm:cxn modelId="{64B9C49C-0671-40EC-8749-51F88E5CA767}" type="presOf" srcId="{F2FFBAFF-93C3-487C-9AAA-960D6B53D2DC}" destId="{BCC15832-71DF-40C6-BF5C-AA9592591716}" srcOrd="0" destOrd="0" presId="urn:microsoft.com/office/officeart/2008/layout/RadialCluster"/>
    <dgm:cxn modelId="{3895639E-BB47-427F-A67C-8DD0F7A67630}" type="presOf" srcId="{7E9B5B40-7421-4360-87C5-5377C61BB1F0}" destId="{30822B06-E63A-428E-AB21-05E81DE81587}" srcOrd="0" destOrd="0" presId="urn:microsoft.com/office/officeart/2008/layout/RadialCluster"/>
    <dgm:cxn modelId="{0014A5AC-488C-4B55-95BC-DC69B3B4FD32}" type="presOf" srcId="{31994B2F-2324-4ED5-B8C2-7D2570A9DF8A}" destId="{C2A0C099-9A74-46B3-A5BF-2801FA859646}" srcOrd="0" destOrd="0" presId="urn:microsoft.com/office/officeart/2008/layout/RadialCluster"/>
    <dgm:cxn modelId="{7057B0B0-DF44-419F-8AA7-E4BD1522DB77}" srcId="{F2FFBAFF-93C3-487C-9AAA-960D6B53D2DC}" destId="{879182A0-E389-4CA4-8077-1E724AA520EC}" srcOrd="0" destOrd="0" parTransId="{31994B2F-2324-4ED5-B8C2-7D2570A9DF8A}" sibTransId="{36D5FD29-0B48-42C9-8E9E-B33DDA95A4A1}"/>
    <dgm:cxn modelId="{56C415BD-8B48-4ADA-BBCD-552ECEE6E2AC}" type="presOf" srcId="{F47B3854-2CE0-4B33-BA67-9331AB096C42}" destId="{F2D1B636-F864-4D81-875B-5608E2B953FB}" srcOrd="0" destOrd="0" presId="urn:microsoft.com/office/officeart/2008/layout/RadialCluster"/>
    <dgm:cxn modelId="{C9BEE9C7-DBA8-4E55-9092-30F67EBAC899}" srcId="{F2FFBAFF-93C3-487C-9AAA-960D6B53D2DC}" destId="{F47B3854-2CE0-4B33-BA67-9331AB096C42}" srcOrd="3" destOrd="0" parTransId="{FBFA2BF5-8BC8-4977-9AC6-1DD7CB63BD12}" sibTransId="{DB4424F4-1C98-4BEB-ADB5-2D8E8444DBBB}"/>
    <dgm:cxn modelId="{11B087D0-6507-4F8D-9D90-1441331532DD}" type="presOf" srcId="{FBFA2BF5-8BC8-4977-9AC6-1DD7CB63BD12}" destId="{8680BEB5-ECB5-45DB-91F7-6D67E0C826F5}" srcOrd="0" destOrd="0" presId="urn:microsoft.com/office/officeart/2008/layout/RadialCluster"/>
    <dgm:cxn modelId="{EBF119DB-1A20-4787-AF4D-39272B104856}" srcId="{F2FFBAFF-93C3-487C-9AAA-960D6B53D2DC}" destId="{2A31ABE2-B3B2-447A-AE25-C55AE19CB1AE}" srcOrd="2" destOrd="0" parTransId="{E3A9C479-5236-47B3-99C7-303D2A5852DC}" sibTransId="{254810A8-638F-442C-BAB0-2A9624E05CF6}"/>
    <dgm:cxn modelId="{4BB1F0EC-D824-4F1F-B597-ACFEA4D69FD2}" srcId="{7E9B5B40-7421-4360-87C5-5377C61BB1F0}" destId="{F2FFBAFF-93C3-487C-9AAA-960D6B53D2DC}" srcOrd="0" destOrd="0" parTransId="{6DC7449C-F428-4E29-B2B0-6E19D4E23FF3}" sibTransId="{BCF546C9-DC2C-47DF-AFA6-57C52E5EC8D4}"/>
    <dgm:cxn modelId="{EB2FFBEE-B93E-4BED-966E-41FB3371ED31}" type="presOf" srcId="{E3A9C479-5236-47B3-99C7-303D2A5852DC}" destId="{8F8E4C04-5163-4874-B897-F29B19C11F17}" srcOrd="0" destOrd="0" presId="urn:microsoft.com/office/officeart/2008/layout/RadialCluster"/>
    <dgm:cxn modelId="{FDDBAEEC-BDB5-4F56-A38F-5FED4236223E}" type="presParOf" srcId="{30822B06-E63A-428E-AB21-05E81DE81587}" destId="{9D89F5EA-A0F2-4317-9A84-B342A26F3E5D}" srcOrd="0" destOrd="0" presId="urn:microsoft.com/office/officeart/2008/layout/RadialCluster"/>
    <dgm:cxn modelId="{E8C0CE33-61DB-4A60-A4AB-C3E4417E9F21}" type="presParOf" srcId="{9D89F5EA-A0F2-4317-9A84-B342A26F3E5D}" destId="{BCC15832-71DF-40C6-BF5C-AA9592591716}" srcOrd="0" destOrd="0" presId="urn:microsoft.com/office/officeart/2008/layout/RadialCluster"/>
    <dgm:cxn modelId="{60B9A412-7639-49A2-8135-4F3A56354D20}" type="presParOf" srcId="{9D89F5EA-A0F2-4317-9A84-B342A26F3E5D}" destId="{C2A0C099-9A74-46B3-A5BF-2801FA859646}" srcOrd="1" destOrd="0" presId="urn:microsoft.com/office/officeart/2008/layout/RadialCluster"/>
    <dgm:cxn modelId="{4257A6B6-CB58-4D49-A607-BEEC618A77DF}" type="presParOf" srcId="{9D89F5EA-A0F2-4317-9A84-B342A26F3E5D}" destId="{3C5A3E7C-93E6-41B8-8DFF-2B42E206550E}" srcOrd="2" destOrd="0" presId="urn:microsoft.com/office/officeart/2008/layout/RadialCluster"/>
    <dgm:cxn modelId="{4D015975-E5E6-4EEC-940E-EE8A0FFB0B0E}" type="presParOf" srcId="{9D89F5EA-A0F2-4317-9A84-B342A26F3E5D}" destId="{ED26C7A2-9E8E-49FC-AAC9-FCDD7F2566F8}" srcOrd="3" destOrd="0" presId="urn:microsoft.com/office/officeart/2008/layout/RadialCluster"/>
    <dgm:cxn modelId="{C618131A-5D4B-45BB-9657-070C9E5B1493}" type="presParOf" srcId="{9D89F5EA-A0F2-4317-9A84-B342A26F3E5D}" destId="{7DED56D1-FAFB-4BF3-93AF-FAE5FD5214BB}" srcOrd="4" destOrd="0" presId="urn:microsoft.com/office/officeart/2008/layout/RadialCluster"/>
    <dgm:cxn modelId="{40B0D0BC-7FCA-4A2E-8E83-620EE5DB8DB0}" type="presParOf" srcId="{9D89F5EA-A0F2-4317-9A84-B342A26F3E5D}" destId="{8F8E4C04-5163-4874-B897-F29B19C11F17}" srcOrd="5" destOrd="0" presId="urn:microsoft.com/office/officeart/2008/layout/RadialCluster"/>
    <dgm:cxn modelId="{01A393FE-5C36-4D9F-A381-5A0FF00A33E7}" type="presParOf" srcId="{9D89F5EA-A0F2-4317-9A84-B342A26F3E5D}" destId="{072404EB-4C6F-4EB8-BA11-B707B210259A}" srcOrd="6" destOrd="0" presId="urn:microsoft.com/office/officeart/2008/layout/RadialCluster"/>
    <dgm:cxn modelId="{A2E0438D-CB90-44FE-90E8-B84954DF2D24}" type="presParOf" srcId="{9D89F5EA-A0F2-4317-9A84-B342A26F3E5D}" destId="{8680BEB5-ECB5-45DB-91F7-6D67E0C826F5}" srcOrd="7" destOrd="0" presId="urn:microsoft.com/office/officeart/2008/layout/RadialCluster"/>
    <dgm:cxn modelId="{791741E7-378F-4444-9CD3-DBC43575CFC5}" type="presParOf" srcId="{9D89F5EA-A0F2-4317-9A84-B342A26F3E5D}" destId="{F2D1B636-F864-4D81-875B-5608E2B953FB}" srcOrd="8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C15832-71DF-40C6-BF5C-AA9592591716}">
      <dsp:nvSpPr>
        <dsp:cNvPr id="0" name=""/>
        <dsp:cNvSpPr/>
      </dsp:nvSpPr>
      <dsp:spPr>
        <a:xfrm>
          <a:off x="3610468" y="2026760"/>
          <a:ext cx="2209009" cy="230434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dirty="0"/>
            <a:t>USP</a:t>
          </a:r>
        </a:p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(Extra Features)</a:t>
          </a:r>
        </a:p>
      </dsp:txBody>
      <dsp:txXfrm>
        <a:off x="3718303" y="2134595"/>
        <a:ext cx="1993339" cy="2088675"/>
      </dsp:txXfrm>
    </dsp:sp>
    <dsp:sp modelId="{C2A0C099-9A74-46B3-A5BF-2801FA859646}">
      <dsp:nvSpPr>
        <dsp:cNvPr id="0" name=""/>
        <dsp:cNvSpPr/>
      </dsp:nvSpPr>
      <dsp:spPr>
        <a:xfrm rot="16200000">
          <a:off x="4445257" y="1757044"/>
          <a:ext cx="53943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39430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5A3E7C-93E6-41B8-8DFF-2B42E206550E}">
      <dsp:nvSpPr>
        <dsp:cNvPr id="0" name=""/>
        <dsp:cNvSpPr/>
      </dsp:nvSpPr>
      <dsp:spPr>
        <a:xfrm>
          <a:off x="3959253" y="-79862"/>
          <a:ext cx="1511438" cy="156719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Pseudo Calling</a:t>
          </a:r>
        </a:p>
      </dsp:txBody>
      <dsp:txXfrm>
        <a:off x="4033035" y="-6080"/>
        <a:ext cx="1363874" cy="1419627"/>
      </dsp:txXfrm>
    </dsp:sp>
    <dsp:sp modelId="{ED26C7A2-9E8E-49FC-AAC9-FCDD7F2566F8}">
      <dsp:nvSpPr>
        <dsp:cNvPr id="0" name=""/>
        <dsp:cNvSpPr/>
      </dsp:nvSpPr>
      <dsp:spPr>
        <a:xfrm>
          <a:off x="5819477" y="3178932"/>
          <a:ext cx="74788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47888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ED56D1-FAFB-4BF3-93AF-FAE5FD5214BB}">
      <dsp:nvSpPr>
        <dsp:cNvPr id="0" name=""/>
        <dsp:cNvSpPr/>
      </dsp:nvSpPr>
      <dsp:spPr>
        <a:xfrm>
          <a:off x="6567366" y="2556126"/>
          <a:ext cx="1245612" cy="124561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Safe Zone Detection</a:t>
          </a:r>
        </a:p>
      </dsp:txBody>
      <dsp:txXfrm>
        <a:off x="6628172" y="2616932"/>
        <a:ext cx="1124000" cy="1124000"/>
      </dsp:txXfrm>
    </dsp:sp>
    <dsp:sp modelId="{8F8E4C04-5163-4874-B897-F29B19C11F17}">
      <dsp:nvSpPr>
        <dsp:cNvPr id="0" name=""/>
        <dsp:cNvSpPr/>
      </dsp:nvSpPr>
      <dsp:spPr>
        <a:xfrm rot="5400000">
          <a:off x="4364862" y="4681215"/>
          <a:ext cx="70022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00220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2404EB-4C6F-4EB8-BA11-B707B210259A}">
      <dsp:nvSpPr>
        <dsp:cNvPr id="0" name=""/>
        <dsp:cNvSpPr/>
      </dsp:nvSpPr>
      <dsp:spPr>
        <a:xfrm>
          <a:off x="4092166" y="5031326"/>
          <a:ext cx="1245612" cy="124561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Safety</a:t>
          </a:r>
          <a:r>
            <a:rPr lang="en-IN" sz="2000" kern="1200" baseline="0" dirty="0"/>
            <a:t> Score</a:t>
          </a:r>
          <a:endParaRPr lang="en-IN" sz="2000" kern="1200" dirty="0"/>
        </a:p>
      </dsp:txBody>
      <dsp:txXfrm>
        <a:off x="4152972" y="5092132"/>
        <a:ext cx="1124000" cy="1124000"/>
      </dsp:txXfrm>
    </dsp:sp>
    <dsp:sp modelId="{8680BEB5-ECB5-45DB-91F7-6D67E0C826F5}">
      <dsp:nvSpPr>
        <dsp:cNvPr id="0" name=""/>
        <dsp:cNvSpPr/>
      </dsp:nvSpPr>
      <dsp:spPr>
        <a:xfrm rot="10800000">
          <a:off x="2862579" y="3178932"/>
          <a:ext cx="74788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47888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D1B636-F864-4D81-875B-5608E2B953FB}">
      <dsp:nvSpPr>
        <dsp:cNvPr id="0" name=""/>
        <dsp:cNvSpPr/>
      </dsp:nvSpPr>
      <dsp:spPr>
        <a:xfrm>
          <a:off x="1616967" y="2556126"/>
          <a:ext cx="1245612" cy="124561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Incident Reporting</a:t>
          </a:r>
        </a:p>
      </dsp:txBody>
      <dsp:txXfrm>
        <a:off x="1677773" y="2616932"/>
        <a:ext cx="1124000" cy="1124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3606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svg"/><Relationship Id="rId5" Type="http://schemas.openxmlformats.org/officeDocument/2006/relationships/image" Target="../media/image22.sv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svg"/><Relationship Id="rId5" Type="http://schemas.openxmlformats.org/officeDocument/2006/relationships/image" Target="../media/image11.sv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4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svg"/><Relationship Id="rId5" Type="http://schemas.openxmlformats.org/officeDocument/2006/relationships/image" Target="../media/image6.png"/><Relationship Id="rId4" Type="http://schemas.openxmlformats.org/officeDocument/2006/relationships/image" Target="../media/image15.png"/><Relationship Id="rId9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3963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54133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Protego</a:t>
            </a:r>
            <a:r>
              <a:rPr lang="en-US" sz="445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: AI-Powered Personal Safety Companion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347918"/>
            <a:ext cx="43039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Open Challenge: AI for Inclusion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792974"/>
            <a:ext cx="603480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Because everyone deserves to be </a:t>
            </a:r>
            <a:r>
              <a:rPr lang="en-US" sz="2650" dirty="0">
                <a:solidFill>
                  <a:srgbClr val="F54133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safe</a:t>
            </a:r>
            <a:r>
              <a:rPr lang="en-US" sz="265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.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93790" y="455842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26149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54133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Team CAFFEINE++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93790" y="602694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9C969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Anay Gupta, Tejas Bal, Athrv Aggarwal, Danish Dhanjal</a:t>
            </a:r>
            <a:endParaRPr lang="en-US" sz="175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65917"/>
            <a:ext cx="7556421" cy="963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Future Scope: Extending Protection &amp; Reach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6280190" y="1875592"/>
            <a:ext cx="7556421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9C969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long-term vision involves expanding Protego's capabilities through integration and enhanced protocols.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280190" y="2919651"/>
            <a:ext cx="3696295" cy="2523411"/>
          </a:xfrm>
          <a:prstGeom prst="roundRect">
            <a:avLst>
              <a:gd name="adj" fmla="val 4348"/>
            </a:avLst>
          </a:prstGeom>
          <a:solidFill>
            <a:srgbClr val="000000"/>
          </a:solidFill>
          <a:ln/>
          <a:effectLst>
            <a:outerShdw dist="17780" dir="2700000" algn="bl" rotWithShape="0">
              <a:srgbClr val="383838">
                <a:alpha val="100000"/>
              </a:srgbClr>
            </a:outerShdw>
          </a:effectLst>
        </p:spPr>
      </p:sp>
      <p:sp>
        <p:nvSpPr>
          <p:cNvPr id="6" name="Shape 3"/>
          <p:cNvSpPr/>
          <p:nvPr/>
        </p:nvSpPr>
        <p:spPr>
          <a:xfrm>
            <a:off x="6280190" y="2896791"/>
            <a:ext cx="3696295" cy="91440"/>
          </a:xfrm>
          <a:prstGeom prst="roundRect">
            <a:avLst>
              <a:gd name="adj" fmla="val 316279"/>
            </a:avLst>
          </a:prstGeom>
          <a:solidFill>
            <a:srgbClr val="F54133"/>
          </a:solidFill>
          <a:ln/>
        </p:spPr>
      </p:sp>
      <p:sp>
        <p:nvSpPr>
          <p:cNvPr id="7" name="Shape 4"/>
          <p:cNvSpPr/>
          <p:nvPr/>
        </p:nvSpPr>
        <p:spPr>
          <a:xfrm>
            <a:off x="7839075" y="2630448"/>
            <a:ext cx="578406" cy="578406"/>
          </a:xfrm>
          <a:prstGeom prst="roundRect">
            <a:avLst>
              <a:gd name="adj" fmla="val 158090"/>
            </a:avLst>
          </a:prstGeom>
          <a:solidFill>
            <a:srgbClr val="F54133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12549" y="2803922"/>
            <a:ext cx="231338" cy="23133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495812" y="3401616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9C969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Wearable Integration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6495812" y="3801070"/>
            <a:ext cx="3265051" cy="1426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9C969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Expand to smartwatches and wearables to utilize biosensor tracking (e.g., heart rate spikes) and provide immediate wrist-based SOS access.</a:t>
            </a:r>
            <a:endParaRPr lang="en-US" sz="1500" dirty="0"/>
          </a:p>
        </p:txBody>
      </p:sp>
      <p:sp>
        <p:nvSpPr>
          <p:cNvPr id="11" name="Shape 7"/>
          <p:cNvSpPr/>
          <p:nvPr/>
        </p:nvSpPr>
        <p:spPr>
          <a:xfrm>
            <a:off x="10140315" y="2919651"/>
            <a:ext cx="3696295" cy="2523411"/>
          </a:xfrm>
          <a:prstGeom prst="roundRect">
            <a:avLst>
              <a:gd name="adj" fmla="val 4348"/>
            </a:avLst>
          </a:prstGeom>
          <a:solidFill>
            <a:srgbClr val="000000"/>
          </a:solidFill>
          <a:ln/>
          <a:effectLst>
            <a:outerShdw dist="17780" dir="2700000" algn="bl" rotWithShape="0">
              <a:srgbClr val="383838">
                <a:alpha val="100000"/>
              </a:srgbClr>
            </a:outerShdw>
          </a:effectLst>
        </p:spPr>
      </p:sp>
      <p:sp>
        <p:nvSpPr>
          <p:cNvPr id="12" name="Shape 8"/>
          <p:cNvSpPr/>
          <p:nvPr/>
        </p:nvSpPr>
        <p:spPr>
          <a:xfrm>
            <a:off x="10140315" y="2896791"/>
            <a:ext cx="3696295" cy="91440"/>
          </a:xfrm>
          <a:prstGeom prst="roundRect">
            <a:avLst>
              <a:gd name="adj" fmla="val 316279"/>
            </a:avLst>
          </a:prstGeom>
          <a:solidFill>
            <a:srgbClr val="F54133"/>
          </a:solidFill>
          <a:ln/>
        </p:spPr>
      </p:sp>
      <p:sp>
        <p:nvSpPr>
          <p:cNvPr id="13" name="Shape 9"/>
          <p:cNvSpPr/>
          <p:nvPr/>
        </p:nvSpPr>
        <p:spPr>
          <a:xfrm>
            <a:off x="11699200" y="2630448"/>
            <a:ext cx="578406" cy="578406"/>
          </a:xfrm>
          <a:prstGeom prst="roundRect">
            <a:avLst>
              <a:gd name="adj" fmla="val 158090"/>
            </a:avLst>
          </a:prstGeom>
          <a:solidFill>
            <a:srgbClr val="F54133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72674" y="2803922"/>
            <a:ext cx="231338" cy="23133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0355937" y="3401616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9C969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Offline SOS Mode</a:t>
            </a:r>
            <a:endParaRPr lang="en-US" sz="1850" dirty="0"/>
          </a:p>
        </p:txBody>
      </p:sp>
      <p:sp>
        <p:nvSpPr>
          <p:cNvPr id="16" name="Text 11"/>
          <p:cNvSpPr/>
          <p:nvPr/>
        </p:nvSpPr>
        <p:spPr>
          <a:xfrm>
            <a:off x="10355937" y="3801070"/>
            <a:ext cx="3265051" cy="1426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9C969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 low-connectivity protocols to ensure essential encrypted alert packets can be sent even in remote areas with poor or intermittent cellular service.</a:t>
            </a:r>
            <a:endParaRPr lang="en-US" sz="1500" dirty="0"/>
          </a:p>
        </p:txBody>
      </p:sp>
      <p:sp>
        <p:nvSpPr>
          <p:cNvPr id="17" name="Shape 12"/>
          <p:cNvSpPr/>
          <p:nvPr/>
        </p:nvSpPr>
        <p:spPr>
          <a:xfrm>
            <a:off x="6280190" y="5896094"/>
            <a:ext cx="7556421" cy="1667589"/>
          </a:xfrm>
          <a:prstGeom prst="roundRect">
            <a:avLst>
              <a:gd name="adj" fmla="val 6580"/>
            </a:avLst>
          </a:prstGeom>
          <a:solidFill>
            <a:srgbClr val="000000"/>
          </a:solidFill>
          <a:ln/>
          <a:effectLst>
            <a:outerShdw dist="17780" dir="2700000" algn="bl" rotWithShape="0">
              <a:srgbClr val="383838">
                <a:alpha val="100000"/>
              </a:srgbClr>
            </a:outerShdw>
          </a:effectLst>
        </p:spPr>
      </p:sp>
      <p:sp>
        <p:nvSpPr>
          <p:cNvPr id="18" name="Shape 13"/>
          <p:cNvSpPr/>
          <p:nvPr/>
        </p:nvSpPr>
        <p:spPr>
          <a:xfrm>
            <a:off x="6280190" y="5873234"/>
            <a:ext cx="7556421" cy="91440"/>
          </a:xfrm>
          <a:prstGeom prst="roundRect">
            <a:avLst>
              <a:gd name="adj" fmla="val 316279"/>
            </a:avLst>
          </a:prstGeom>
          <a:solidFill>
            <a:srgbClr val="F54133"/>
          </a:solidFill>
          <a:ln/>
        </p:spPr>
      </p:sp>
      <p:sp>
        <p:nvSpPr>
          <p:cNvPr id="19" name="Shape 14"/>
          <p:cNvSpPr/>
          <p:nvPr/>
        </p:nvSpPr>
        <p:spPr>
          <a:xfrm>
            <a:off x="9769197" y="5606891"/>
            <a:ext cx="578406" cy="578406"/>
          </a:xfrm>
          <a:prstGeom prst="roundRect">
            <a:avLst>
              <a:gd name="adj" fmla="val 158090"/>
            </a:avLst>
          </a:prstGeom>
          <a:solidFill>
            <a:srgbClr val="F54133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42671" y="5780365"/>
            <a:ext cx="231338" cy="23133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6495812" y="6378059"/>
            <a:ext cx="2421255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9C969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Authority Integration</a:t>
            </a:r>
            <a:endParaRPr lang="en-US" sz="1850" dirty="0"/>
          </a:p>
        </p:txBody>
      </p:sp>
      <p:sp>
        <p:nvSpPr>
          <p:cNvPr id="22" name="Text 16"/>
          <p:cNvSpPr/>
          <p:nvPr/>
        </p:nvSpPr>
        <p:spPr>
          <a:xfrm>
            <a:off x="6495812" y="6777514"/>
            <a:ext cx="7125176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9C969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 a secure API bridge to connect directly with local law enforcement or university campus security for verified, rapid reporting of incidents.</a:t>
            </a:r>
            <a:endParaRPr lang="en-US" sz="15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C4905B-ED6F-413D-AEA3-9BF1930027D9}"/>
              </a:ext>
            </a:extLst>
          </p:cNvPr>
          <p:cNvSpPr/>
          <p:nvPr/>
        </p:nvSpPr>
        <p:spPr>
          <a:xfrm>
            <a:off x="12485012" y="7585147"/>
            <a:ext cx="2079399" cy="570548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5" grpId="0" animBg="1"/>
      <p:bldP spid="16" grpId="0" animBg="1"/>
      <p:bldP spid="21" grpId="0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967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54133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Protego</a:t>
            </a:r>
            <a:r>
              <a:rPr lang="en-US" sz="445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: Safety is a Right, Not a Privilege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05012"/>
            <a:ext cx="70196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Smart. Fast. Reliable. Safe.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6280190" y="546996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9C969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"Protego ensures </a:t>
            </a:r>
            <a:r>
              <a:rPr lang="en-US" sz="1750" dirty="0">
                <a:solidFill>
                  <a:srgbClr val="F5413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one walks alone</a:t>
            </a:r>
            <a:r>
              <a:rPr lang="en-US" sz="1750" dirty="0">
                <a:solidFill>
                  <a:srgbClr val="9C969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—ever."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0A8997-B116-4B88-9A78-233E1C43731B}"/>
              </a:ext>
            </a:extLst>
          </p:cNvPr>
          <p:cNvSpPr/>
          <p:nvPr/>
        </p:nvSpPr>
        <p:spPr>
          <a:xfrm>
            <a:off x="12485012" y="7498913"/>
            <a:ext cx="2079399" cy="656782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306354"/>
            <a:ext cx="3429595" cy="51443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06616" y="1285875"/>
            <a:ext cx="4033599" cy="1445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Critical Gap: Why Existing Solutions Fail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5306616" y="2797254"/>
            <a:ext cx="3858458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Context of Vulnerability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306616" y="3322558"/>
            <a:ext cx="4033599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9C969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Manual Activation Failure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5306616" y="3755231"/>
            <a:ext cx="4033599" cy="1141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9C969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Many individuals, especially students, professionals, and travelers, feel high vulnerability and anxiety when commuting alone at night.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5306616" y="5043726"/>
            <a:ext cx="4033599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5306616" y="5476399"/>
            <a:ext cx="4033599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9C969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Existing safety apps rely on users physically unlocking their phone and pressing a button.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5306616" y="6194346"/>
            <a:ext cx="4033599" cy="855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9C969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pervasive fear acts as a significant barrier, severely limiting personal freedom and mobility for these demographics.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9818132" y="1285875"/>
            <a:ext cx="2942392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Reality of Danger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9818132" y="1811179"/>
            <a:ext cx="4033599" cy="855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9C969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During a sudden attack, victims often lack the time, motor control, or conscious capacity to operate a manual application.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9818132" y="2814399"/>
            <a:ext cx="4033599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9C969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Current solutions fail to provide intelligent, real-time protection when it is needed most.</a:t>
            </a:r>
            <a:endParaRPr lang="en-US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EA6D00-1355-4838-A588-BE0B3A64C11A}"/>
              </a:ext>
            </a:extLst>
          </p:cNvPr>
          <p:cNvSpPr/>
          <p:nvPr/>
        </p:nvSpPr>
        <p:spPr>
          <a:xfrm>
            <a:off x="12433954" y="7363843"/>
            <a:ext cx="2130458" cy="791852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13197"/>
            <a:ext cx="6674644" cy="510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Protego: Passive Distress Detection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793790" y="1599009"/>
            <a:ext cx="7556421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9C969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proposed solution is an intelligent guardian that protects the user without requiring any active interaction. Main Features: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93790" y="2732365"/>
            <a:ext cx="3686294" cy="2407325"/>
          </a:xfrm>
          <a:prstGeom prst="roundRect">
            <a:avLst>
              <a:gd name="adj" fmla="val 4558"/>
            </a:avLst>
          </a:prstGeom>
          <a:solidFill>
            <a:srgbClr val="000000"/>
          </a:solidFill>
          <a:ln/>
          <a:effectLst>
            <a:outerShdw dist="19050" dir="2700000" algn="bl" rotWithShape="0">
              <a:srgbClr val="383838">
                <a:alpha val="100000"/>
              </a:srgbClr>
            </a:outerShdw>
          </a:effectLst>
        </p:spPr>
      </p:sp>
      <p:sp>
        <p:nvSpPr>
          <p:cNvPr id="6" name="Shape 3"/>
          <p:cNvSpPr/>
          <p:nvPr/>
        </p:nvSpPr>
        <p:spPr>
          <a:xfrm>
            <a:off x="793790" y="2709505"/>
            <a:ext cx="3686294" cy="91440"/>
          </a:xfrm>
          <a:prstGeom prst="roundRect">
            <a:avLst>
              <a:gd name="adj" fmla="val 334884"/>
            </a:avLst>
          </a:prstGeom>
          <a:solidFill>
            <a:srgbClr val="F54133"/>
          </a:solidFill>
          <a:ln/>
        </p:spPr>
      </p:sp>
      <p:sp>
        <p:nvSpPr>
          <p:cNvPr id="7" name="Shape 4"/>
          <p:cNvSpPr/>
          <p:nvPr/>
        </p:nvSpPr>
        <p:spPr>
          <a:xfrm>
            <a:off x="2330708" y="2426256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F54133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14421" y="2609969"/>
            <a:ext cx="244912" cy="24491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20723" y="3242667"/>
            <a:ext cx="2705219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9C969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Walk Mode Activation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1020723" y="3671649"/>
            <a:ext cx="3232428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9C969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app runs silently in the background, monitoring the user's environment.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4663797" y="2732365"/>
            <a:ext cx="3686413" cy="2407325"/>
          </a:xfrm>
          <a:prstGeom prst="roundRect">
            <a:avLst>
              <a:gd name="adj" fmla="val 4558"/>
            </a:avLst>
          </a:prstGeom>
          <a:solidFill>
            <a:srgbClr val="000000"/>
          </a:solidFill>
          <a:ln/>
          <a:effectLst>
            <a:outerShdw dist="19050" dir="2700000" algn="bl" rotWithShape="0">
              <a:srgbClr val="383838">
                <a:alpha val="100000"/>
              </a:srgbClr>
            </a:outerShdw>
          </a:effectLst>
        </p:spPr>
      </p:sp>
      <p:sp>
        <p:nvSpPr>
          <p:cNvPr id="12" name="Shape 8"/>
          <p:cNvSpPr/>
          <p:nvPr/>
        </p:nvSpPr>
        <p:spPr>
          <a:xfrm>
            <a:off x="4663797" y="2709505"/>
            <a:ext cx="3686413" cy="91440"/>
          </a:xfrm>
          <a:prstGeom prst="roundRect">
            <a:avLst>
              <a:gd name="adj" fmla="val 334884"/>
            </a:avLst>
          </a:prstGeom>
          <a:solidFill>
            <a:srgbClr val="F54133"/>
          </a:solidFill>
          <a:ln/>
        </p:spPr>
      </p:sp>
      <p:sp>
        <p:nvSpPr>
          <p:cNvPr id="13" name="Shape 9"/>
          <p:cNvSpPr/>
          <p:nvPr/>
        </p:nvSpPr>
        <p:spPr>
          <a:xfrm>
            <a:off x="6200835" y="2426256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F54133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84548" y="2609969"/>
            <a:ext cx="244912" cy="244912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4890730" y="3242667"/>
            <a:ext cx="313527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9C969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Sensor Fusion Monitoring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4890730" y="3671649"/>
            <a:ext cx="3232547" cy="1241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9C969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Utilizes a mix of device sensors (microphone, camera, GPS) for continuous environmental assessment.</a:t>
            </a:r>
            <a:endParaRPr lang="en-US" sz="1600" dirty="0"/>
          </a:p>
        </p:txBody>
      </p:sp>
      <p:sp>
        <p:nvSpPr>
          <p:cNvPr id="17" name="Shape 12"/>
          <p:cNvSpPr/>
          <p:nvPr/>
        </p:nvSpPr>
        <p:spPr>
          <a:xfrm>
            <a:off x="793790" y="5629513"/>
            <a:ext cx="7556421" cy="1786771"/>
          </a:xfrm>
          <a:prstGeom prst="roundRect">
            <a:avLst>
              <a:gd name="adj" fmla="val 6141"/>
            </a:avLst>
          </a:prstGeom>
          <a:solidFill>
            <a:srgbClr val="000000"/>
          </a:solidFill>
          <a:ln/>
          <a:effectLst>
            <a:outerShdw dist="19050" dir="2700000" algn="bl" rotWithShape="0">
              <a:srgbClr val="383838">
                <a:alpha val="100000"/>
              </a:srgbClr>
            </a:outerShdw>
          </a:effectLst>
        </p:spPr>
      </p:sp>
      <p:sp>
        <p:nvSpPr>
          <p:cNvPr id="18" name="Shape 13"/>
          <p:cNvSpPr/>
          <p:nvPr/>
        </p:nvSpPr>
        <p:spPr>
          <a:xfrm>
            <a:off x="793790" y="5606653"/>
            <a:ext cx="7556421" cy="91440"/>
          </a:xfrm>
          <a:prstGeom prst="roundRect">
            <a:avLst>
              <a:gd name="adj" fmla="val 334884"/>
            </a:avLst>
          </a:prstGeom>
          <a:solidFill>
            <a:srgbClr val="F54133"/>
          </a:solidFill>
          <a:ln/>
        </p:spPr>
      </p:sp>
      <p:sp>
        <p:nvSpPr>
          <p:cNvPr id="19" name="Shape 14"/>
          <p:cNvSpPr/>
          <p:nvPr/>
        </p:nvSpPr>
        <p:spPr>
          <a:xfrm>
            <a:off x="4265831" y="5323403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F54133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49544" y="5507117"/>
            <a:ext cx="244912" cy="24491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20723" y="6139815"/>
            <a:ext cx="3185755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9C969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Automated SOS Activation</a:t>
            </a:r>
            <a:endParaRPr lang="en-US" sz="2000" dirty="0"/>
          </a:p>
        </p:txBody>
      </p:sp>
      <p:sp>
        <p:nvSpPr>
          <p:cNvPr id="22" name="Text 16"/>
          <p:cNvSpPr/>
          <p:nvPr/>
        </p:nvSpPr>
        <p:spPr>
          <a:xfrm>
            <a:off x="1020723" y="6568797"/>
            <a:ext cx="7102554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9C969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If a threat is confirmed by AI, the app instantly sends critical help signals, bypassing the need for manual user input.</a:t>
            </a:r>
            <a:endParaRPr lang="en-US" sz="160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5" grpId="0" animBg="1"/>
      <p:bldP spid="16" grpId="0" animBg="1"/>
      <p:bldP spid="21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8794"/>
            <a:ext cx="9744313" cy="481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Innovation: Shifting from Reactive to Proactive Safety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793790" y="1638419"/>
            <a:ext cx="13042821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9C969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Protego's novelty lies in its ability to automatically recognize distress based on environmental data, setting a new standard for personal safety technology.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793790" y="2557105"/>
            <a:ext cx="2684145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Traditional Safety Apps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93790" y="3022163"/>
            <a:ext cx="6286262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9C969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Reactive: Wait for the user to manually trigger the alert, often when it's already too late.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7557968" y="2557105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Protego (Proactive)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557968" y="3022163"/>
            <a:ext cx="6286262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9C969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Recognizes and acts on "I am in trouble" based on environmental cues without user interaction.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793790" y="3985855"/>
            <a:ext cx="3357443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AI-Driven Anomaly Detection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93790" y="4532828"/>
            <a:ext cx="13042821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9C969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Utilizes machine learning to analyze audio and motion data for specific distress markers.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793790" y="5002411"/>
            <a:ext cx="4238387" cy="2398276"/>
          </a:xfrm>
          <a:prstGeom prst="roundRect">
            <a:avLst>
              <a:gd name="adj" fmla="val 12059"/>
            </a:avLst>
          </a:prstGeom>
          <a:solidFill>
            <a:srgbClr val="1F1F1F"/>
          </a:solidFill>
          <a:ln w="7620">
            <a:solidFill>
              <a:srgbClr val="383838"/>
            </a:solidFill>
            <a:prstDash val="solid"/>
          </a:ln>
          <a:effectLst>
            <a:outerShdw dist="17780" dir="2700000" algn="bl" rotWithShape="0">
              <a:srgbClr val="383838">
                <a:alpha val="100000"/>
              </a:srgbClr>
            </a:outerShdw>
          </a:effectLst>
        </p:spPr>
      </p:sp>
      <p:sp>
        <p:nvSpPr>
          <p:cNvPr id="11" name="Shape 9"/>
          <p:cNvSpPr/>
          <p:nvPr/>
        </p:nvSpPr>
        <p:spPr>
          <a:xfrm>
            <a:off x="994172" y="5202793"/>
            <a:ext cx="578406" cy="578406"/>
          </a:xfrm>
          <a:prstGeom prst="roundRect">
            <a:avLst>
              <a:gd name="adj" fmla="val 15807384"/>
            </a:avLst>
          </a:prstGeom>
          <a:solidFill>
            <a:srgbClr val="F54133"/>
          </a:solidFill>
          <a:ln/>
        </p:spPr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3239" y="5361861"/>
            <a:ext cx="260271" cy="260271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994172" y="5945029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9C969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Audio Triggers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994172" y="6344483"/>
            <a:ext cx="3837623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9C969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instantly identifies screams, shouts, or specific distress calls.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5196007" y="5002411"/>
            <a:ext cx="4238387" cy="2398276"/>
          </a:xfrm>
          <a:prstGeom prst="roundRect">
            <a:avLst>
              <a:gd name="adj" fmla="val 12059"/>
            </a:avLst>
          </a:prstGeom>
          <a:solidFill>
            <a:srgbClr val="1F1F1F"/>
          </a:solidFill>
          <a:ln w="7620">
            <a:solidFill>
              <a:srgbClr val="383838"/>
            </a:solidFill>
            <a:prstDash val="solid"/>
          </a:ln>
          <a:effectLst>
            <a:outerShdw dist="17780" dir="2700000" algn="bl" rotWithShape="0">
              <a:srgbClr val="383838">
                <a:alpha val="100000"/>
              </a:srgbClr>
            </a:outerShdw>
          </a:effectLst>
        </p:spPr>
      </p:sp>
      <p:sp>
        <p:nvSpPr>
          <p:cNvPr id="16" name="Shape 13"/>
          <p:cNvSpPr/>
          <p:nvPr/>
        </p:nvSpPr>
        <p:spPr>
          <a:xfrm>
            <a:off x="5396389" y="5202793"/>
            <a:ext cx="578406" cy="578406"/>
          </a:xfrm>
          <a:prstGeom prst="roundRect">
            <a:avLst>
              <a:gd name="adj" fmla="val 15807384"/>
            </a:avLst>
          </a:prstGeom>
          <a:solidFill>
            <a:srgbClr val="F54133"/>
          </a:solidFill>
          <a:ln/>
        </p:spPr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5456" y="5361861"/>
            <a:ext cx="260271" cy="260271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5396389" y="5945029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9C969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Motion Triggers</a:t>
            </a:r>
            <a:endParaRPr lang="en-US" sz="1850" dirty="0"/>
          </a:p>
        </p:txBody>
      </p:sp>
      <p:sp>
        <p:nvSpPr>
          <p:cNvPr id="19" name="Text 15"/>
          <p:cNvSpPr/>
          <p:nvPr/>
        </p:nvSpPr>
        <p:spPr>
          <a:xfrm>
            <a:off x="5396389" y="6344483"/>
            <a:ext cx="3837623" cy="855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9C969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Detection of sudden falls, rapid acceleration, or erratic movement patterns inconsistent with normal walking.</a:t>
            </a:r>
            <a:endParaRPr lang="en-US" sz="1500" dirty="0"/>
          </a:p>
        </p:txBody>
      </p:sp>
      <p:sp>
        <p:nvSpPr>
          <p:cNvPr id="20" name="Shape 16"/>
          <p:cNvSpPr/>
          <p:nvPr/>
        </p:nvSpPr>
        <p:spPr>
          <a:xfrm>
            <a:off x="9598223" y="5002411"/>
            <a:ext cx="4238387" cy="2398276"/>
          </a:xfrm>
          <a:prstGeom prst="roundRect">
            <a:avLst>
              <a:gd name="adj" fmla="val 12059"/>
            </a:avLst>
          </a:prstGeom>
          <a:solidFill>
            <a:srgbClr val="1F1F1F"/>
          </a:solidFill>
          <a:ln w="7620">
            <a:solidFill>
              <a:srgbClr val="383838"/>
            </a:solidFill>
            <a:prstDash val="solid"/>
          </a:ln>
          <a:effectLst>
            <a:outerShdw dist="17780" dir="2700000" algn="bl" rotWithShape="0">
              <a:srgbClr val="383838">
                <a:alpha val="100000"/>
              </a:srgbClr>
            </a:outerShdw>
          </a:effectLst>
        </p:spPr>
      </p:sp>
      <p:sp>
        <p:nvSpPr>
          <p:cNvPr id="21" name="Shape 17"/>
          <p:cNvSpPr/>
          <p:nvPr/>
        </p:nvSpPr>
        <p:spPr>
          <a:xfrm>
            <a:off x="9798606" y="5202793"/>
            <a:ext cx="578406" cy="578406"/>
          </a:xfrm>
          <a:prstGeom prst="roundRect">
            <a:avLst>
              <a:gd name="adj" fmla="val 15807384"/>
            </a:avLst>
          </a:prstGeom>
          <a:solidFill>
            <a:srgbClr val="F54133"/>
          </a:solidFill>
          <a:ln/>
        </p:spPr>
      </p:sp>
      <p:pic>
        <p:nvPicPr>
          <p:cNvPr id="22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57673" y="5361861"/>
            <a:ext cx="260271" cy="260271"/>
          </a:xfrm>
          <a:prstGeom prst="rect">
            <a:avLst/>
          </a:prstGeom>
        </p:spPr>
      </p:pic>
      <p:sp>
        <p:nvSpPr>
          <p:cNvPr id="23" name="Text 18"/>
          <p:cNvSpPr/>
          <p:nvPr/>
        </p:nvSpPr>
        <p:spPr>
          <a:xfrm>
            <a:off x="9798606" y="5945029"/>
            <a:ext cx="2686407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9C969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True Passive Protection</a:t>
            </a:r>
            <a:endParaRPr lang="en-US" sz="1850" dirty="0"/>
          </a:p>
        </p:txBody>
      </p:sp>
      <p:sp>
        <p:nvSpPr>
          <p:cNvPr id="24" name="Text 19"/>
          <p:cNvSpPr/>
          <p:nvPr/>
        </p:nvSpPr>
        <p:spPr>
          <a:xfrm>
            <a:off x="9798606" y="6344483"/>
            <a:ext cx="3837623" cy="855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9C969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functions autonomously, even if the user is incapacitated or unable to reach their phone.</a:t>
            </a:r>
            <a:endParaRPr lang="en-US" sz="15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192DADF-8B08-4227-A444-25CE40E23076}"/>
              </a:ext>
            </a:extLst>
          </p:cNvPr>
          <p:cNvSpPr/>
          <p:nvPr/>
        </p:nvSpPr>
        <p:spPr>
          <a:xfrm>
            <a:off x="12485012" y="7498913"/>
            <a:ext cx="2079399" cy="656782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8" grpId="0" animBg="1"/>
      <p:bldP spid="19" grpId="0" animBg="1"/>
      <p:bldP spid="23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72346"/>
            <a:ext cx="7556421" cy="765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System Flow: From Monitoring to Emergency Response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6280190" y="1713428"/>
            <a:ext cx="7556421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9C969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Protego executes a five-stage process to deliver automatic, hands-free emergency assistance.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280190" y="272438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Activate Walk Mode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280190" y="3226951"/>
            <a:ext cx="3529251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9C969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starts the background surveillance when their commute begins.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280190" y="4341495"/>
            <a:ext cx="2799159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Continuous Monitoring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6280190" y="4844058"/>
            <a:ext cx="3529251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9C969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Sensors scan the environment in real-time, leveraging optimization techniques for minimal battery drain.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0314980" y="2724388"/>
            <a:ext cx="2653070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AI Anomaly Detection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10314980" y="3226951"/>
            <a:ext cx="3529251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9C969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ML models process audio and motion inputs to flag anomalies and map them to predefined threat levels.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0314980" y="434149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Verification &amp; Alert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10314980" y="4844058"/>
            <a:ext cx="3529251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9C969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discreet countdown verifies the threat, leading to immediate hands-free SOS activation.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0314980" y="595860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Sharing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10314980" y="6461165"/>
            <a:ext cx="3529251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9C969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Live GPS location, video snapshots, and alert messages are instantly broadcast to all emergency contacts.</a:t>
            </a:r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7B93A5-2448-4102-9563-01FD99EB174B}"/>
              </a:ext>
            </a:extLst>
          </p:cNvPr>
          <p:cNvSpPr/>
          <p:nvPr/>
        </p:nvSpPr>
        <p:spPr>
          <a:xfrm>
            <a:off x="12485012" y="7498913"/>
            <a:ext cx="2079399" cy="656782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86527" y="7276981"/>
            <a:ext cx="1305734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C3DFED-04F9-4287-818A-484E064F54C7}"/>
              </a:ext>
            </a:extLst>
          </p:cNvPr>
          <p:cNvSpPr/>
          <p:nvPr/>
        </p:nvSpPr>
        <p:spPr>
          <a:xfrm>
            <a:off x="12485012" y="7498913"/>
            <a:ext cx="2079399" cy="656782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C04C2EE-0E77-4626-A0C6-5040538722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3814102"/>
              </p:ext>
            </p:extLst>
          </p:nvPr>
        </p:nvGraphicFramePr>
        <p:xfrm>
          <a:off x="2419546" y="1168924"/>
          <a:ext cx="9429946" cy="61970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 3">
            <a:extLst>
              <a:ext uri="{FF2B5EF4-FFF2-40B4-BE49-F238E27FC236}">
                <a16:creationId xmlns:a16="http://schemas.microsoft.com/office/drawing/2014/main" id="{B66BA4C7-17E6-47C9-AC56-EBAD8BE7BA4E}"/>
              </a:ext>
            </a:extLst>
          </p:cNvPr>
          <p:cNvSpPr/>
          <p:nvPr/>
        </p:nvSpPr>
        <p:spPr>
          <a:xfrm>
            <a:off x="8158401" y="841653"/>
            <a:ext cx="4539504" cy="1474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200"/>
              </a:lnSpc>
              <a:buSzPct val="100000"/>
            </a:pPr>
            <a:r>
              <a:rPr lang="en-US" sz="2000" dirty="0">
                <a:solidFill>
                  <a:srgbClr val="9C969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 case you feel threatened our AI chatbot can fake a live call to warn or scare off the stalker</a:t>
            </a:r>
            <a:endParaRPr lang="en-US" sz="20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9D48C58B-3B01-4DC5-AA8A-FD193D00818A}"/>
              </a:ext>
            </a:extLst>
          </p:cNvPr>
          <p:cNvSpPr/>
          <p:nvPr/>
        </p:nvSpPr>
        <p:spPr>
          <a:xfrm>
            <a:off x="10428153" y="3196139"/>
            <a:ext cx="4000528" cy="1474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200"/>
              </a:lnSpc>
              <a:buSzPct val="100000"/>
            </a:pPr>
            <a:r>
              <a:rPr lang="en-US" sz="2000" dirty="0">
                <a:solidFill>
                  <a:srgbClr val="9C969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protect your privacy the app automatically stops the walk mode in case inside a user set safe zone</a:t>
            </a:r>
            <a:endParaRPr lang="en-US" sz="200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60EBCBE0-3915-4C35-9EFE-8B89C558D202}"/>
              </a:ext>
            </a:extLst>
          </p:cNvPr>
          <p:cNvSpPr/>
          <p:nvPr/>
        </p:nvSpPr>
        <p:spPr>
          <a:xfrm>
            <a:off x="1699008" y="6352518"/>
            <a:ext cx="4539504" cy="1474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200"/>
              </a:lnSpc>
              <a:buSzPct val="100000"/>
            </a:pPr>
            <a:r>
              <a:rPr lang="en-US" sz="2000" dirty="0">
                <a:solidFill>
                  <a:srgbClr val="9C9696"/>
                </a:solidFill>
                <a:latin typeface="Roboto" pitchFamily="34" charset="0"/>
                <a:ea typeface="Roboto" pitchFamily="34" charset="-122"/>
              </a:rPr>
              <a:t>The ML algorithm detects the safety score of the nearby region depending on the time of day, walk history, safe locations, recent alerts, AI analysis</a:t>
            </a:r>
            <a:endParaRPr lang="en-US" sz="200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E106DE9F-DB87-4E16-B444-D2BCC0B80A8A}"/>
              </a:ext>
            </a:extLst>
          </p:cNvPr>
          <p:cNvSpPr/>
          <p:nvPr/>
        </p:nvSpPr>
        <p:spPr>
          <a:xfrm>
            <a:off x="201719" y="2643710"/>
            <a:ext cx="3672698" cy="1474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200"/>
              </a:lnSpc>
              <a:buSzPct val="100000"/>
            </a:pPr>
            <a:r>
              <a:rPr lang="en-US" sz="2000" dirty="0">
                <a:solidFill>
                  <a:srgbClr val="9C9696"/>
                </a:solidFill>
                <a:latin typeface="Roboto" pitchFamily="34" charset="0"/>
                <a:ea typeface="Roboto" pitchFamily="34" charset="-122"/>
              </a:rPr>
              <a:t>Allows witnesses to report the incidents they see by capturing photos, videos, audios</a:t>
            </a:r>
            <a:endParaRPr lang="en-US" sz="200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6" grpId="0" animBg="1"/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505903"/>
            <a:ext cx="7556421" cy="521767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4399" y="4183493"/>
            <a:ext cx="277320" cy="27732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054555" y="5422765"/>
            <a:ext cx="2079897" cy="259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00" dirty="0">
                <a:solidFill>
                  <a:srgbClr val="9C969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Frontend: Next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980603" y="5756704"/>
            <a:ext cx="2227801" cy="415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endParaRPr lang="en-US" sz="1050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09072" y="3786001"/>
            <a:ext cx="277320" cy="27732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2699984" y="2056654"/>
            <a:ext cx="2079897" cy="259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00" dirty="0">
                <a:solidFill>
                  <a:srgbClr val="9C969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AI &amp; ML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2626032" y="2390592"/>
            <a:ext cx="2227801" cy="415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200" dirty="0" err="1">
                <a:solidFill>
                  <a:srgbClr val="9C9696"/>
                </a:solidFill>
                <a:latin typeface="Roboto" pitchFamily="34" charset="0"/>
                <a:ea typeface="Roboto" pitchFamily="34" charset="-122"/>
              </a:rPr>
              <a:t>DeepGram</a:t>
            </a:r>
            <a:r>
              <a:rPr lang="en-US" sz="1200" dirty="0">
                <a:solidFill>
                  <a:srgbClr val="9C9696"/>
                </a:solidFill>
                <a:latin typeface="Roboto" pitchFamily="34" charset="0"/>
                <a:ea typeface="Roboto" pitchFamily="34" charset="-122"/>
              </a:rPr>
              <a:t>, </a:t>
            </a:r>
            <a:r>
              <a:rPr lang="en-US" sz="1200" dirty="0" err="1">
                <a:solidFill>
                  <a:srgbClr val="9C9696"/>
                </a:solidFill>
                <a:latin typeface="Roboto" pitchFamily="34" charset="0"/>
                <a:ea typeface="Roboto" pitchFamily="34" charset="-122"/>
              </a:rPr>
              <a:t>ElevenLabs</a:t>
            </a:r>
            <a:r>
              <a:rPr lang="en-US" sz="1200" dirty="0">
                <a:solidFill>
                  <a:srgbClr val="9C9696"/>
                </a:solidFill>
                <a:latin typeface="Roboto" pitchFamily="34" charset="0"/>
                <a:ea typeface="Roboto" pitchFamily="34" charset="-122"/>
              </a:rPr>
              <a:t>, Whisper, Claude </a:t>
            </a:r>
            <a:r>
              <a:rPr lang="en-US" sz="1200" dirty="0" err="1">
                <a:solidFill>
                  <a:srgbClr val="9C9696"/>
                </a:solidFill>
                <a:latin typeface="Roboto" pitchFamily="34" charset="0"/>
                <a:ea typeface="Roboto" pitchFamily="34" charset="-122"/>
              </a:rPr>
              <a:t>Sonet</a:t>
            </a:r>
            <a:r>
              <a:rPr lang="en-US" sz="1200" dirty="0">
                <a:solidFill>
                  <a:srgbClr val="9C9696"/>
                </a:solidFill>
                <a:latin typeface="Roboto" pitchFamily="34" charset="0"/>
                <a:ea typeface="Roboto" pitchFamily="34" charset="-122"/>
              </a:rPr>
              <a:t>, </a:t>
            </a:r>
            <a:endParaRPr lang="en-US" sz="1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63746" y="4183493"/>
            <a:ext cx="277320" cy="27732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4354658" y="5422765"/>
            <a:ext cx="2079897" cy="259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00" dirty="0">
                <a:solidFill>
                  <a:srgbClr val="9C969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Backend: Python</a:t>
            </a:r>
            <a:endParaRPr lang="en-US" sz="1600" dirty="0"/>
          </a:p>
        </p:txBody>
      </p:sp>
      <p:sp>
        <p:nvSpPr>
          <p:cNvPr id="12" name="Text 5"/>
          <p:cNvSpPr/>
          <p:nvPr/>
        </p:nvSpPr>
        <p:spPr>
          <a:xfrm>
            <a:off x="4280706" y="5756704"/>
            <a:ext cx="2227801" cy="415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200" dirty="0">
                <a:solidFill>
                  <a:srgbClr val="9C969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FastAPI, PostgreSQL, WebSocket for real-time sync</a:t>
            </a:r>
            <a:endParaRPr lang="en-US" sz="120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18420" y="3786001"/>
            <a:ext cx="277319" cy="277320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6009331" y="2056654"/>
            <a:ext cx="2079898" cy="259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00" dirty="0">
                <a:solidFill>
                  <a:srgbClr val="9C969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Critical APIs</a:t>
            </a:r>
            <a:endParaRPr lang="en-US" sz="1600" dirty="0"/>
          </a:p>
        </p:txBody>
      </p:sp>
      <p:sp>
        <p:nvSpPr>
          <p:cNvPr id="15" name="Text 7"/>
          <p:cNvSpPr/>
          <p:nvPr/>
        </p:nvSpPr>
        <p:spPr>
          <a:xfrm>
            <a:off x="5935380" y="2390592"/>
            <a:ext cx="2227800" cy="415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200" dirty="0">
                <a:solidFill>
                  <a:srgbClr val="9C969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Twilio, </a:t>
            </a:r>
            <a:r>
              <a:rPr lang="en-US" sz="1200" dirty="0" err="1">
                <a:solidFill>
                  <a:srgbClr val="9C969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GeoFence</a:t>
            </a:r>
            <a:r>
              <a:rPr lang="en-US" sz="1200" dirty="0">
                <a:solidFill>
                  <a:srgbClr val="9C969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Vonage for alerts and tracking</a:t>
            </a:r>
            <a:endParaRPr lang="en-US" sz="120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816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54655"/>
            <a:ext cx="7973497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Impact &amp; Feasibility: Delivering Tangible Value</a:t>
            </a: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793790" y="3771067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Measurable Impact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793790" y="4256365"/>
            <a:ext cx="6300073" cy="1044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b="1" dirty="0">
                <a:solidFill>
                  <a:srgbClr val="F5413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Universal Safety Layer </a:t>
            </a:r>
            <a:r>
              <a:rPr lang="en-US" sz="1400" dirty="0">
                <a:solidFill>
                  <a:srgbClr val="9C969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Designed to support all demographics, including students, late-night commuters, and gig workers.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793790" y="5351978"/>
            <a:ext cx="6300073" cy="1044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b="1" dirty="0">
                <a:solidFill>
                  <a:srgbClr val="F5413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Eliminates the Reaction Gap </a:t>
            </a:r>
            <a:r>
              <a:rPr lang="en-US" sz="1400" dirty="0">
                <a:solidFill>
                  <a:srgbClr val="9C969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automating the alert, Protego drastically reduces response time, potentially saving critical seconds in an emergency.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93790" y="6447592"/>
            <a:ext cx="6300073" cy="1044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b="1" dirty="0">
                <a:solidFill>
                  <a:srgbClr val="F5413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Restored Independence </a:t>
            </a:r>
            <a:r>
              <a:rPr lang="en-US" sz="1400" dirty="0">
                <a:solidFill>
                  <a:srgbClr val="9C969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Empowers users to move freely and confidently without the constant burden of fear.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544157" y="3771067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Technical Feasibility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544157" y="4256365"/>
            <a:ext cx="6300073" cy="783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b="1" dirty="0">
                <a:solidFill>
                  <a:srgbClr val="F5413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Proven Stack </a:t>
            </a:r>
            <a:r>
              <a:rPr lang="en-US" sz="1400" dirty="0">
                <a:solidFill>
                  <a:srgbClr val="9C969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Built on scalable, reliable, and popular technologies (Postgre, React).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7544157" y="5090755"/>
            <a:ext cx="6300073" cy="1044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b="1" dirty="0">
                <a:solidFill>
                  <a:srgbClr val="F5413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Efficient AI </a:t>
            </a:r>
            <a:r>
              <a:rPr lang="en-US" sz="1400" dirty="0">
                <a:solidFill>
                  <a:srgbClr val="9C969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Leverages efficient server side proven AI models for robust usage and performance.</a:t>
            </a:r>
            <a:endParaRPr lang="en-US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03E02F-3567-4DD5-AB90-35E90650E08E}"/>
              </a:ext>
            </a:extLst>
          </p:cNvPr>
          <p:cNvSpPr/>
          <p:nvPr/>
        </p:nvSpPr>
        <p:spPr>
          <a:xfrm>
            <a:off x="12485012" y="7498913"/>
            <a:ext cx="2079399" cy="656782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B4C8E224-A20D-4EA0-821F-E4FAB3D50B10}"/>
              </a:ext>
            </a:extLst>
          </p:cNvPr>
          <p:cNvSpPr/>
          <p:nvPr/>
        </p:nvSpPr>
        <p:spPr>
          <a:xfrm>
            <a:off x="529839" y="758210"/>
            <a:ext cx="7973497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50"/>
              </a:lnSpc>
            </a:pPr>
            <a:r>
              <a:rPr lang="en-IN" sz="32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The </a:t>
            </a:r>
            <a:r>
              <a:rPr lang="en-IN" sz="3200" dirty="0">
                <a:solidFill>
                  <a:srgbClr val="F54133"/>
                </a:solidFill>
                <a:latin typeface="Roboto Slab" panose="020B0604020202020204" charset="0"/>
                <a:ea typeface="Roboto Slab" panose="020B0604020202020204" charset="0"/>
              </a:rPr>
              <a:t>Business Model</a:t>
            </a:r>
            <a:r>
              <a:rPr lang="en-IN" sz="32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Canvas</a:t>
            </a:r>
            <a:endParaRPr lang="en-US" sz="285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07A91871-4777-4CD9-9C57-BBC350ECEA2C}"/>
              </a:ext>
            </a:extLst>
          </p:cNvPr>
          <p:cNvSpPr/>
          <p:nvPr/>
        </p:nvSpPr>
        <p:spPr>
          <a:xfrm>
            <a:off x="529839" y="1948997"/>
            <a:ext cx="6300073" cy="1044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just">
              <a:lnSpc>
                <a:spcPts val="20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Proactive "Zero-Touch" Protection: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 Unlike traditional apps that require manual interaction,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Protego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 offers 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True Passive Protection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. It acts when the user cannot, eliminating the "Reaction Gap”</a:t>
            </a:r>
            <a:r>
              <a:rPr lang="en-US" sz="1600" dirty="0">
                <a:solidFill>
                  <a:srgbClr val="9C969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</a:p>
          <a:p>
            <a:pPr marL="285750" indent="-285750" algn="just">
              <a:lnSpc>
                <a:spcPts val="2050"/>
              </a:lnSpc>
              <a:buSzPct val="100000"/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9C9696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285750" indent="-285750" algn="just">
              <a:lnSpc>
                <a:spcPts val="20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Active Deterrence: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 Includes features like an AI Chatbot and fake calls to de-escalate threats before they turn physical.</a:t>
            </a:r>
          </a:p>
          <a:p>
            <a:pPr marL="285750" indent="-285750" algn="just">
              <a:lnSpc>
                <a:spcPts val="2050"/>
              </a:lnSpc>
              <a:buSzPct val="1000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2">
                  <a:lumMod val="75000"/>
                </a:schemeClr>
              </a:solidFill>
              <a:latin typeface="Roboto" panose="020B0604020202020204" charset="0"/>
              <a:ea typeface="Roboto" panose="020B0604020202020204" charset="0"/>
              <a:cs typeface="Roboto" pitchFamily="34" charset="-120"/>
            </a:endParaRPr>
          </a:p>
          <a:p>
            <a:pPr marL="285750" indent="-285750" algn="just">
              <a:lnSpc>
                <a:spcPts val="20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Evidence &amp; Privacy: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 Automatically stops monitoring in "Safe Zones" to respect privacy while capturing admissible evidence (Audio/Video/GPS) during incidents for law enforcement.</a:t>
            </a:r>
            <a:endParaRPr lang="en-US" sz="1600" dirty="0">
              <a:solidFill>
                <a:schemeClr val="bg2">
                  <a:lumMod val="75000"/>
                </a:schemeClr>
              </a:solidFill>
              <a:latin typeface="Roboto" panose="020B0604020202020204" charset="0"/>
              <a:ea typeface="Roboto" panose="020B0604020202020204" charset="0"/>
              <a:cs typeface="Roboto" pitchFamily="34" charset="-120"/>
            </a:endParaRPr>
          </a:p>
          <a:p>
            <a:pPr marL="342900" indent="-342900" algn="just">
              <a:lnSpc>
                <a:spcPts val="2050"/>
              </a:lnSpc>
              <a:buSzPct val="100000"/>
              <a:buChar char="•"/>
            </a:pPr>
            <a:endParaRPr lang="en-US" sz="14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BC3D4A19-F705-48A3-9A17-02CD41728198}"/>
              </a:ext>
            </a:extLst>
          </p:cNvPr>
          <p:cNvSpPr/>
          <p:nvPr/>
        </p:nvSpPr>
        <p:spPr>
          <a:xfrm>
            <a:off x="529839" y="1555768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IN" sz="20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Value Proposition: Why </a:t>
            </a:r>
            <a:r>
              <a:rPr lang="en-IN" sz="2000" dirty="0" err="1">
                <a:solidFill>
                  <a:srgbClr val="F54133"/>
                </a:solidFill>
                <a:latin typeface="Roboto Slab" panose="020B0604020202020204" charset="0"/>
                <a:ea typeface="Roboto Slab" panose="020B0604020202020204" charset="0"/>
              </a:rPr>
              <a:t>Protego</a:t>
            </a:r>
            <a:r>
              <a:rPr lang="en-IN" sz="20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?</a:t>
            </a:r>
            <a:endParaRPr lang="en-US" sz="20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E7870060-C516-454D-9265-247570AF08C1}"/>
              </a:ext>
            </a:extLst>
          </p:cNvPr>
          <p:cNvSpPr/>
          <p:nvPr/>
        </p:nvSpPr>
        <p:spPr>
          <a:xfrm>
            <a:off x="529838" y="5119874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IN" sz="2000" dirty="0">
                <a:solidFill>
                  <a:srgbClr val="F54133"/>
                </a:solidFill>
                <a:latin typeface="Roboto Slab" panose="020B0604020202020204" charset="0"/>
                <a:ea typeface="Roboto Slab" panose="020B0604020202020204" charset="0"/>
              </a:rPr>
              <a:t>Customer</a:t>
            </a:r>
            <a:r>
              <a:rPr lang="en-IN" sz="20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Segments</a:t>
            </a:r>
            <a:endParaRPr lang="en-US" sz="20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D4A0D6E6-628E-42CA-B94C-62BE633416B2}"/>
              </a:ext>
            </a:extLst>
          </p:cNvPr>
          <p:cNvSpPr/>
          <p:nvPr/>
        </p:nvSpPr>
        <p:spPr>
          <a:xfrm>
            <a:off x="529837" y="5620306"/>
            <a:ext cx="6300073" cy="1044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just">
              <a:lnSpc>
                <a:spcPts val="20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B2G (Government):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 Smart City initiatives and Local Law Enforcement agencies requiring real-time, verified incident data</a:t>
            </a:r>
          </a:p>
          <a:p>
            <a:pPr marL="285750" indent="-285750" algn="just">
              <a:lnSpc>
                <a:spcPts val="2050"/>
              </a:lnSpc>
              <a:buSzPct val="100000"/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2">
                  <a:lumMod val="75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 algn="just">
              <a:lnSpc>
                <a:spcPts val="20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B2C (Direct):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 Students, late-night commuters, and gig workers who feel vulnerable commuting alone.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</a:p>
          <a:p>
            <a:pPr marL="285750" indent="-285750" algn="just">
              <a:lnSpc>
                <a:spcPts val="2050"/>
              </a:lnSpc>
              <a:buSzPct val="100000"/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2">
                  <a:lumMod val="75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 algn="just">
              <a:lnSpc>
                <a:spcPts val="20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B2B (Institutional):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 Universities and Campus Security teams seeking verified, rapid reporting of incidents</a:t>
            </a: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CB65278C-D083-4B65-8048-137ACF048C86}"/>
              </a:ext>
            </a:extLst>
          </p:cNvPr>
          <p:cNvSpPr/>
          <p:nvPr/>
        </p:nvSpPr>
        <p:spPr>
          <a:xfrm>
            <a:off x="8066375" y="1487406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IN" sz="2000" dirty="0">
                <a:solidFill>
                  <a:srgbClr val="F54133"/>
                </a:solidFill>
                <a:latin typeface="Roboto Slab" panose="020B0604020202020204" charset="0"/>
                <a:ea typeface="Roboto Slab" panose="020B0604020202020204" charset="0"/>
              </a:rPr>
              <a:t>Revenue</a:t>
            </a:r>
            <a:r>
              <a:rPr lang="en-IN" sz="20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Streams</a:t>
            </a:r>
            <a:endParaRPr lang="en-US" sz="20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18A11F-3AD3-4970-A66C-7BE92FD486B1}"/>
              </a:ext>
            </a:extLst>
          </p:cNvPr>
          <p:cNvSpPr/>
          <p:nvPr/>
        </p:nvSpPr>
        <p:spPr>
          <a:xfrm>
            <a:off x="12485012" y="7498913"/>
            <a:ext cx="2079399" cy="656782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8BC16307-B94D-4267-9DED-6F613447668B}"/>
              </a:ext>
            </a:extLst>
          </p:cNvPr>
          <p:cNvSpPr/>
          <p:nvPr/>
        </p:nvSpPr>
        <p:spPr>
          <a:xfrm>
            <a:off x="8066375" y="1948997"/>
            <a:ext cx="6300073" cy="1044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just">
              <a:lnSpc>
                <a:spcPts val="20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Government Contracts (B2G):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 Licensing the "Authority Integration API" to Smart City Command Centers. We provide verified, heat-mapped data of unsafe zones to help deploy police patrols more effectively.</a:t>
            </a:r>
          </a:p>
          <a:p>
            <a:pPr marL="285750" indent="-285750" algn="just">
              <a:lnSpc>
                <a:spcPts val="2050"/>
              </a:lnSpc>
              <a:buSzPct val="1000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2">
                  <a:lumMod val="75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 algn="just">
              <a:lnSpc>
                <a:spcPts val="20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Freemium (B2C):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 Free access to manual SOS and Live Location. 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Premium Subscription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 unlocks AI-driven passive detection (Audio/Motion triggers) and cloud evidence storage.</a:t>
            </a:r>
          </a:p>
          <a:p>
            <a:pPr marL="285750" indent="-285750" algn="just">
              <a:lnSpc>
                <a:spcPts val="2050"/>
              </a:lnSpc>
              <a:buSzPct val="1000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2">
                  <a:lumMod val="75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 algn="just">
              <a:lnSpc>
                <a:spcPts val="20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Enterprise Licensing (B2B):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 SaaS fees for universities to integrate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Protego’s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 API bridge directly with campus security dashboards.</a:t>
            </a:r>
          </a:p>
        </p:txBody>
      </p:sp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id="{9A0AC2FA-8F30-43B8-8734-857EA0021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503736" y="4977351"/>
            <a:ext cx="7126664" cy="325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746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1" grpId="0" animBg="1"/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1098</Words>
  <Application>Microsoft Office PowerPoint</Application>
  <PresentationFormat>Custom</PresentationFormat>
  <Paragraphs>113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Arial</vt:lpstr>
      <vt:lpstr>Roboto</vt:lpstr>
      <vt:lpstr>Roboto Slab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Programmer Progamer</cp:lastModifiedBy>
  <cp:revision>20</cp:revision>
  <dcterms:created xsi:type="dcterms:W3CDTF">2026-01-17T12:40:56Z</dcterms:created>
  <dcterms:modified xsi:type="dcterms:W3CDTF">2026-01-17T19:59:06Z</dcterms:modified>
</cp:coreProperties>
</file>